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3"/>
    <p:sldId id="257" r:id="rId4"/>
    <p:sldId id="258" r:id="rId5"/>
    <p:sldId id="282" r:id="rId6"/>
    <p:sldId id="284" r:id="rId7"/>
    <p:sldId id="283" r:id="rId8"/>
    <p:sldId id="285" r:id="rId9"/>
    <p:sldId id="295" r:id="rId11"/>
    <p:sldId id="296" r:id="rId12"/>
    <p:sldId id="287" r:id="rId13"/>
    <p:sldId id="288" r:id="rId14"/>
    <p:sldId id="297" r:id="rId15"/>
    <p:sldId id="298" r:id="rId16"/>
    <p:sldId id="289" r:id="rId17"/>
    <p:sldId id="290" r:id="rId18"/>
    <p:sldId id="291" r:id="rId19"/>
    <p:sldId id="292" r:id="rId20"/>
    <p:sldId id="293" r:id="rId21"/>
    <p:sldId id="294" r:id="rId22"/>
    <p:sldId id="30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GIF>
</file>

<file path=ppt/media/image11.GIF>
</file>

<file path=ppt/media/image12.GIF>
</file>

<file path=ppt/media/image2.png>
</file>

<file path=ppt/media/image3.GIF>
</file>

<file path=ppt/media/image4.GIF>
</file>

<file path=ppt/media/image5.GIF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2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2" name="Google Shape;462;p1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2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2" name="Google Shape;462;p1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2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2" name="Google Shape;462;p1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2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2" name="Google Shape;462;p1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2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2" name="Google Shape;462;p1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2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2" name="Google Shape;462;p1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2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2" name="Google Shape;462;p1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2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2" name="Google Shape;462;p1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2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2" name="Google Shape;462;p1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bg>
      <p:bgPr>
        <a:solidFill>
          <a:srgbClr val="222222"/>
        </a:solidFill>
        <a:effectLst/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6"/>
          <p:cNvCxnSpPr/>
          <p:nvPr/>
        </p:nvCxnSpPr>
        <p:spPr>
          <a:xfrm rot="10800000" flipH="1">
            <a:off x="381000" y="698316"/>
            <a:ext cx="11430000" cy="185"/>
          </a:xfrm>
          <a:prstGeom prst="straightConnector1">
            <a:avLst/>
          </a:prstGeom>
          <a:noFill/>
          <a:ln w="25400" cap="flat" cmpd="sng">
            <a:solidFill>
              <a:srgbClr val="A6AAA9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6" name="Google Shape;36;p6"/>
          <p:cNvSpPr txBox="1"/>
          <p:nvPr>
            <p:ph type="body" idx="1"/>
          </p:nvPr>
        </p:nvSpPr>
        <p:spPr>
          <a:xfrm>
            <a:off x="381000" y="321469"/>
            <a:ext cx="10477500" cy="321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321310" lvl="0" indent="-160655" algn="l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 panose="020B0604020202020204"/>
              <a:buNone/>
              <a:defRPr sz="1690" cap="none">
                <a:solidFill>
                  <a:srgbClr val="83878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643255" lvl="1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2pPr>
            <a:lvl3pPr marL="964565" lvl="2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3pPr>
            <a:lvl4pPr marL="1285875" lvl="3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4pPr>
            <a:lvl5pPr marL="1607185" lvl="4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5pPr>
            <a:lvl6pPr marL="1929130" lvl="5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6pPr>
            <a:lvl7pPr marL="2250440" lvl="6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7pPr>
            <a:lvl8pPr marL="2571750" lvl="7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8pPr>
            <a:lvl9pPr marL="2893060" lvl="8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381000" y="1080492"/>
            <a:ext cx="11430000" cy="50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lvl="0" algn="l">
              <a:lnSpc>
                <a:spcPct val="80000"/>
              </a:lnSpc>
              <a:spcBef>
                <a:spcPct val="394000"/>
              </a:spcBef>
              <a:spcAft>
                <a:spcPts val="0"/>
              </a:spcAft>
              <a:buClr>
                <a:srgbClr val="34A5DA"/>
              </a:buClr>
              <a:buSzPts val="6000"/>
              <a:buFont typeface="Arial" panose="020B0604020202020204"/>
              <a:buNone/>
              <a:defRPr sz="4220" cap="none">
                <a:solidFill>
                  <a:srgbClr val="34A5DA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ctr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type="body" idx="2"/>
          </p:nvPr>
        </p:nvSpPr>
        <p:spPr>
          <a:xfrm>
            <a:off x="381000" y="1928813"/>
            <a:ext cx="11430000" cy="4295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321310" lvl="0" indent="-320040" algn="l">
              <a:lnSpc>
                <a:spcPct val="100000"/>
              </a:lnSpc>
              <a:spcBef>
                <a:spcPct val="394000"/>
              </a:spcBef>
              <a:spcAft>
                <a:spcPts val="0"/>
              </a:spcAft>
              <a:buClr>
                <a:srgbClr val="34A5DA"/>
              </a:buClr>
              <a:buSzPts val="3570"/>
              <a:buFont typeface="Avenir"/>
              <a:buChar char="▸"/>
              <a:defRPr sz="2390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643255" lvl="1" indent="-320040" algn="l">
              <a:lnSpc>
                <a:spcPct val="100000"/>
              </a:lnSpc>
              <a:spcBef>
                <a:spcPct val="394000"/>
              </a:spcBef>
              <a:spcAft>
                <a:spcPts val="0"/>
              </a:spcAft>
              <a:buClr>
                <a:srgbClr val="34A5DA"/>
              </a:buClr>
              <a:buSzPts val="3570"/>
              <a:buFont typeface="Avenir"/>
              <a:buChar char="▸"/>
              <a:defRPr sz="2390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964565" lvl="2" indent="-320040" algn="l">
              <a:lnSpc>
                <a:spcPct val="100000"/>
              </a:lnSpc>
              <a:spcBef>
                <a:spcPct val="394000"/>
              </a:spcBef>
              <a:spcAft>
                <a:spcPts val="0"/>
              </a:spcAft>
              <a:buClr>
                <a:srgbClr val="34A5DA"/>
              </a:buClr>
              <a:buSzPts val="3570"/>
              <a:buFont typeface="Avenir"/>
              <a:buChar char="▸"/>
              <a:defRPr sz="2390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285875" lvl="3" indent="-320040" algn="l">
              <a:lnSpc>
                <a:spcPct val="100000"/>
              </a:lnSpc>
              <a:spcBef>
                <a:spcPct val="394000"/>
              </a:spcBef>
              <a:spcAft>
                <a:spcPts val="0"/>
              </a:spcAft>
              <a:buClr>
                <a:srgbClr val="34A5DA"/>
              </a:buClr>
              <a:buSzPts val="3570"/>
              <a:buFont typeface="Avenir"/>
              <a:buChar char="▸"/>
              <a:defRPr sz="2390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1607185" lvl="4" indent="-320040" algn="l">
              <a:lnSpc>
                <a:spcPct val="100000"/>
              </a:lnSpc>
              <a:spcBef>
                <a:spcPct val="394000"/>
              </a:spcBef>
              <a:spcAft>
                <a:spcPts val="0"/>
              </a:spcAft>
              <a:buClr>
                <a:srgbClr val="34A5DA"/>
              </a:buClr>
              <a:buSzPts val="3570"/>
              <a:buFont typeface="Avenir"/>
              <a:buChar char="▸"/>
              <a:defRPr sz="2390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1929130" lvl="5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6pPr>
            <a:lvl7pPr marL="2250440" lvl="6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7pPr>
            <a:lvl8pPr marL="2571750" lvl="7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8pPr>
            <a:lvl9pPr marL="2893060" lvl="8" indent="-277495" algn="l">
              <a:lnSpc>
                <a:spcPct val="100000"/>
              </a:lnSpc>
              <a:spcBef>
                <a:spcPct val="591000"/>
              </a:spcBef>
              <a:spcAft>
                <a:spcPts val="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type="sldNum" idx="12"/>
          </p:nvPr>
        </p:nvSpPr>
        <p:spPr>
          <a:xfrm>
            <a:off x="11424958" y="303609"/>
            <a:ext cx="381466" cy="321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r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 panose="020B0604020202020204"/>
              <a:buNone/>
              <a:defRPr sz="1690">
                <a:solidFill>
                  <a:srgbClr val="83878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 panose="020B0604020202020204"/>
              <a:buNone/>
              <a:defRPr sz="1690">
                <a:solidFill>
                  <a:srgbClr val="83878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 panose="020B0604020202020204"/>
              <a:buNone/>
              <a:defRPr sz="1690">
                <a:solidFill>
                  <a:srgbClr val="83878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 panose="020B0604020202020204"/>
              <a:buNone/>
              <a:defRPr sz="1690">
                <a:solidFill>
                  <a:srgbClr val="83878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 panose="020B0604020202020204"/>
              <a:buNone/>
              <a:defRPr sz="1690">
                <a:solidFill>
                  <a:srgbClr val="83878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 panose="020B0604020202020204"/>
              <a:buNone/>
              <a:defRPr sz="1690">
                <a:solidFill>
                  <a:srgbClr val="83878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 panose="020B0604020202020204"/>
              <a:buNone/>
              <a:defRPr sz="1690">
                <a:solidFill>
                  <a:srgbClr val="83878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 panose="020B0604020202020204"/>
              <a:buNone/>
              <a:defRPr sz="1690">
                <a:solidFill>
                  <a:srgbClr val="83878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 panose="020B0604020202020204"/>
              <a:buNone/>
              <a:defRPr sz="1690">
                <a:solidFill>
                  <a:srgbClr val="83878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sz="1600">
              <a:solidFill>
                <a:srgbClr val="FFFFFF"/>
              </a:solidFill>
              <a:latin typeface="Helvetica Neue Light" panose="020B0604020202020204"/>
              <a:ea typeface="Helvetica Neue Light" panose="020B0604020202020204"/>
              <a:cs typeface="Helvetica Neue Light" panose="020B0604020202020204"/>
              <a:sym typeface="Helvetica Neue Light" panose="020B0604020202020204"/>
            </a:endParaRPr>
          </a:p>
        </p:txBody>
      </p:sp>
      <p:pic>
        <p:nvPicPr>
          <p:cNvPr id="40" name="Google Shape;40;p6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469500" y="6258955"/>
            <a:ext cx="5253002" cy="599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GIF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GIF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GIF"/><Relationship Id="rId1" Type="http://schemas.openxmlformats.org/officeDocument/2006/relationships/image" Target="../media/image9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45415" y="1276033"/>
            <a:ext cx="9144000" cy="2387600"/>
          </a:xfrm>
        </p:spPr>
        <p:txBody>
          <a:bodyPr/>
          <a:lstStyle/>
          <a:p>
            <a:r>
              <a:rPr lang="en-US" dirty="0"/>
              <a:t>Tipos de Software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8515" y="3663950"/>
            <a:ext cx="9144000" cy="563245"/>
          </a:xfrm>
        </p:spPr>
        <p:txBody>
          <a:bodyPr>
            <a:normAutofit lnSpcReduction="20000"/>
          </a:bodyPr>
          <a:lstStyle/>
          <a:p>
            <a:r>
              <a:rPr lang="en-US" sz="3200">
                <a:solidFill>
                  <a:schemeClr val="accent6">
                    <a:lumMod val="50000"/>
                  </a:schemeClr>
                </a:solidFill>
              </a:rPr>
              <a:t>Fundamentos e Aplicações</a:t>
            </a:r>
            <a:endParaRPr lang="en-US" sz="320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6" name="Picture 5"/>
          <p:cNvPicPr/>
          <p:nvPr/>
        </p:nvPicPr>
        <p:blipFill>
          <a:blip r:embed="rId1"/>
          <a:stretch>
            <a:fillRect/>
          </a:stretch>
        </p:blipFill>
        <p:spPr>
          <a:xfrm>
            <a:off x="3048635" y="5628005"/>
            <a:ext cx="5729605" cy="882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Text Box 6"/>
          <p:cNvSpPr txBox="1"/>
          <p:nvPr/>
        </p:nvSpPr>
        <p:spPr>
          <a:xfrm>
            <a:off x="363220" y="342265"/>
            <a:ext cx="55206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Desenvolvimento de Aplicativos - Prof. Daniel Mosca</a:t>
            </a:r>
            <a:endParaRPr lang="en-US"/>
          </a:p>
        </p:txBody>
      </p:sp>
      <p:pic>
        <p:nvPicPr>
          <p:cNvPr id="100" name="Picture 99"/>
          <p:cNvPicPr/>
          <p:nvPr/>
        </p:nvPicPr>
        <p:blipFill>
          <a:blip r:embed="rId2"/>
          <a:stretch>
            <a:fillRect/>
          </a:stretch>
        </p:blipFill>
        <p:spPr>
          <a:xfrm>
            <a:off x="8140700" y="2435860"/>
            <a:ext cx="2733040" cy="17202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5"/>
          <p:cNvSpPr txBox="1"/>
          <p:nvPr/>
        </p:nvSpPr>
        <p:spPr>
          <a:xfrm>
            <a:off x="1208405" y="1656715"/>
            <a:ext cx="99167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i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Softwares </a:t>
            </a:r>
            <a:r>
              <a:rPr lang="en-US"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utilizados na execução de tarefas específicas. Podem possuir mais de uma atribuição, e receber diferentes tipos de dados de entrada. </a:t>
            </a:r>
            <a:endParaRPr lang="en-US"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indent="457200">
              <a:lnSpc>
                <a:spcPct val="120000"/>
              </a:lnSpc>
            </a:pPr>
            <a:r>
              <a:rPr lang="en-US" sz="2000"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Exemplos:  PowerPoint, Bloco de Notas, Calculadora do Windows</a:t>
            </a:r>
            <a:endParaRPr lang="en-US" sz="2000" i="0" u="none" strike="noStrike" cap="none">
              <a:solidFill>
                <a:schemeClr val="accent6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637516" y="4197568"/>
            <a:ext cx="3737521" cy="16046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97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Um </a:t>
            </a:r>
            <a:r>
              <a:rPr lang="en-US" sz="1970" b="1" u="sng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aplicativo</a:t>
            </a:r>
            <a:r>
              <a:rPr lang="en-US" sz="197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 </a:t>
            </a:r>
            <a:r>
              <a:rPr lang="en-US" sz="197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pode ser implementado em diversas áreas:</a:t>
            </a:r>
            <a:br>
              <a:rPr lang="en-US" sz="197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</a:br>
            <a:br>
              <a:rPr lang="en-US" sz="197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</a:br>
            <a:r>
              <a:rPr lang="en-US" sz="197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Linguagens (C++/C#/Python/Java/JavaScript)</a:t>
            </a:r>
            <a:endParaRPr lang="en-US" sz="1970" i="0" u="none" strike="noStrike" cap="none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7234555" y="3921760"/>
            <a:ext cx="3045460" cy="2515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50" b="0" i="0" u="none" strike="noStrike" cap="none">
                <a:solidFill>
                  <a:schemeClr val="tx1"/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Computadores;</a:t>
            </a:r>
            <a:endParaRPr lang="en-US" sz="2250" b="0" i="0" u="none" strike="noStrike" cap="none">
              <a:solidFill>
                <a:schemeClr val="tx1"/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50" b="0" i="0" u="none" strike="noStrike" cap="none">
                <a:solidFill>
                  <a:schemeClr val="tx1"/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Smartphones;</a:t>
            </a:r>
            <a:endParaRPr lang="en-US" sz="2250" b="0" i="0" u="none" strike="noStrike" cap="none">
              <a:solidFill>
                <a:schemeClr val="tx1"/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50" b="0" i="0" u="none" strike="noStrike" cap="none">
                <a:solidFill>
                  <a:schemeClr val="tx1"/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Smart TVs;</a:t>
            </a:r>
            <a:endParaRPr lang="en-US" sz="2250" b="0" i="0" u="none" strike="noStrike" cap="none">
              <a:solidFill>
                <a:schemeClr val="tx1"/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50" b="0" i="0" u="none" strike="noStrike" cap="none">
                <a:solidFill>
                  <a:schemeClr val="tx1"/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Consoles;</a:t>
            </a:r>
            <a:endParaRPr lang="en-US" sz="2250" b="0" i="0" u="none" strike="noStrike" cap="none">
              <a:solidFill>
                <a:schemeClr val="tx1"/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50" b="0" i="0" u="none" strike="noStrike" cap="none">
                <a:solidFill>
                  <a:schemeClr val="tx1"/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Smart Watches;</a:t>
            </a:r>
            <a:endParaRPr lang="en-US" sz="2250" b="0" i="0" u="none" strike="noStrike" cap="none">
              <a:solidFill>
                <a:schemeClr val="tx1"/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50" b="0" i="0" u="none" strike="noStrike" cap="none">
                <a:solidFill>
                  <a:schemeClr val="tx1"/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Carros;</a:t>
            </a:r>
            <a:endParaRPr lang="en-US" sz="2250" b="0" i="0" u="none" strike="noStrike" cap="none">
              <a:solidFill>
                <a:schemeClr val="tx1"/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50" b="0" i="0" u="none" strike="noStrike" cap="none">
                <a:solidFill>
                  <a:schemeClr val="tx1"/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Geladeira;</a:t>
            </a:r>
            <a:endParaRPr lang="en-US" sz="2250" b="0" i="0" u="none" strike="noStrike" cap="none">
              <a:solidFill>
                <a:schemeClr val="tx1"/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765175" y="56134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/>
              <a:t>Aplicativos</a:t>
            </a:r>
            <a:endParaRPr lang="en-US" sz="3200"/>
          </a:p>
        </p:txBody>
      </p:sp>
      <p:sp>
        <p:nvSpPr>
          <p:cNvPr id="8" name="Notched Right Arrow 7"/>
          <p:cNvSpPr/>
          <p:nvPr/>
        </p:nvSpPr>
        <p:spPr>
          <a:xfrm>
            <a:off x="5530215" y="4631690"/>
            <a:ext cx="1273175" cy="735330"/>
          </a:xfrm>
          <a:prstGeom prst="notchedRightArrow">
            <a:avLst/>
          </a:prstGeom>
        </p:spPr>
        <p:style>
          <a:lnRef idx="0">
            <a:srgbClr val="FFFFFF"/>
          </a:lnRef>
          <a:fillRef idx="1">
            <a:schemeClr val="accent6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"/>
          <p:cNvSpPr txBox="1"/>
          <p:nvPr>
            <p:ph type="body" idx="4294967295"/>
          </p:nvPr>
        </p:nvSpPr>
        <p:spPr>
          <a:xfrm>
            <a:off x="734695" y="558800"/>
            <a:ext cx="4999990" cy="525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8" tIns="35718" rIns="35718" bIns="35718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venir"/>
              <a:buNone/>
            </a:pPr>
            <a:r>
              <a:rPr lang="en-US" sz="3200">
                <a:solidFill>
                  <a:schemeClr val="tx1"/>
                </a:solidFill>
                <a:latin typeface="Calibri" panose="020F0502020204030204" charset="0"/>
                <a:ea typeface="Oswald Regular"/>
                <a:cs typeface="Calibri" panose="020F0502020204030204" charset="0"/>
                <a:sym typeface="Oswald Regular"/>
              </a:rPr>
              <a:t>Aplicativo Móvel</a:t>
            </a:r>
            <a:endParaRPr lang="en-US" sz="3200">
              <a:solidFill>
                <a:schemeClr val="tx1"/>
              </a:solidFill>
              <a:latin typeface="Calibri" panose="020F0502020204030204" charset="0"/>
              <a:ea typeface="Oswald Regular"/>
              <a:cs typeface="Calibri" panose="020F0502020204030204" charset="0"/>
              <a:sym typeface="Oswald Regular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329690" y="1378585"/>
            <a:ext cx="9532620" cy="1129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25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É um aplicativo que funcionará em um </a:t>
            </a:r>
            <a:r>
              <a:rPr lang="en-US" sz="2250"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dispositivo móvel</a:t>
            </a:r>
            <a:r>
              <a:rPr lang="en-US" sz="225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 para execução de uma tarefa específica. São divididos em:</a:t>
            </a:r>
            <a:endParaRPr lang="en-US" sz="225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endParaRPr lang="en-US" sz="2250" i="0" u="none" strike="noStrike" cap="none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329690" y="2696210"/>
            <a:ext cx="5399405" cy="36614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Font typeface="Arial" panose="020B0604020202020204" pitchFamily="34" charset="0"/>
              <a:buNone/>
            </a:pPr>
            <a:r>
              <a:rPr lang="en-US" sz="2400" b="1"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Apps Nativos</a:t>
            </a:r>
            <a:r>
              <a:rPr 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 - Desenvolvido para funcionar em um sistema específico. Ex: Galaxy Store, Samsung Pass, iCloud Drive, Windows Mail.</a:t>
            </a:r>
            <a:endParaRPr lang="en-US" sz="2400" i="0" u="none" strike="noStrike" cap="none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0" indent="0" algn="l">
              <a:buFont typeface="Arial" panose="020B0604020202020204" pitchFamily="34" charset="0"/>
              <a:buNone/>
            </a:pPr>
            <a:endParaRPr lang="en-US" sz="2400" i="0" u="none" strike="noStrike" cap="none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Apps Híbridos</a:t>
            </a:r>
            <a:r>
              <a:rPr 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 - Multiplataforma, pode ter uma função específica ou genérica (Ex.: Whats App, Instagram).</a:t>
            </a:r>
            <a:endParaRPr lang="en-US" sz="2400" i="0" u="none" strike="noStrike" cap="none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0" indent="0" algn="l">
              <a:buFont typeface="Arial" panose="020B0604020202020204" pitchFamily="34" charset="0"/>
              <a:buNone/>
            </a:pPr>
            <a:endParaRPr lang="en-US" sz="2000" i="0" u="none" strike="noStrike" cap="none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endParaRPr lang="en-US" sz="2000" i="0" u="none" strike="noStrike" cap="none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</p:txBody>
      </p:sp>
      <p:pic>
        <p:nvPicPr>
          <p:cNvPr id="108" name="Picture 107"/>
          <p:cNvPicPr/>
          <p:nvPr/>
        </p:nvPicPr>
        <p:blipFill>
          <a:blip r:embed="rId1">
            <a:lum contrast="24000"/>
          </a:blip>
          <a:stretch>
            <a:fillRect/>
          </a:stretch>
        </p:blipFill>
        <p:spPr>
          <a:xfrm>
            <a:off x="7711440" y="3037840"/>
            <a:ext cx="3213735" cy="24104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"/>
          <p:cNvSpPr txBox="1"/>
          <p:nvPr>
            <p:ph type="body" idx="4294967295"/>
          </p:nvPr>
        </p:nvSpPr>
        <p:spPr>
          <a:xfrm>
            <a:off x="734695" y="558800"/>
            <a:ext cx="4999990" cy="525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8" tIns="35718" rIns="35718" bIns="35718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venir"/>
              <a:buNone/>
            </a:pPr>
            <a:r>
              <a:rPr lang="en-US" sz="3200">
                <a:solidFill>
                  <a:schemeClr val="tx1"/>
                </a:solidFill>
                <a:latin typeface="Calibri" panose="020F0502020204030204" charset="0"/>
                <a:ea typeface="Oswald Regular"/>
                <a:cs typeface="Calibri" panose="020F0502020204030204" charset="0"/>
                <a:sym typeface="Oswald Regular"/>
              </a:rPr>
              <a:t>Aplicativo Móvel</a:t>
            </a:r>
            <a:endParaRPr lang="en-US" sz="3200">
              <a:solidFill>
                <a:schemeClr val="tx1"/>
              </a:solidFill>
              <a:latin typeface="Calibri" panose="020F0502020204030204" charset="0"/>
              <a:ea typeface="Oswald Regular"/>
              <a:cs typeface="Calibri" panose="020F0502020204030204" charset="0"/>
              <a:sym typeface="Oswald Regular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247140" y="1852295"/>
            <a:ext cx="9532620" cy="157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Assim como em um software de sistema, aplicativos também são sensíveis à arquitetura alvo.</a:t>
            </a:r>
            <a:endParaRPr lang="en-US" sz="2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indent="457200"/>
            <a:r>
              <a:rPr lang="en-US" sz="2400" i="0" cap="none"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Exemplo: Android, iOS, Windows, Linux</a:t>
            </a:r>
            <a:endParaRPr lang="en-US" sz="2400" i="0" cap="none">
              <a:solidFill>
                <a:schemeClr val="accent6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indent="457200"/>
            <a:endParaRPr lang="en-US" sz="2250" i="0" cap="none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indent="457200"/>
            <a:endParaRPr lang="en-US" sz="2250" i="0" cap="none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indent="457200"/>
            <a:endParaRPr lang="en-US" sz="2250" i="0" cap="none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indent="457200"/>
            <a:endParaRPr lang="en-US" sz="2250" i="0" cap="none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indent="457200"/>
            <a:endParaRPr lang="en-US" sz="2250" i="0" cap="none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indent="457200"/>
            <a:endParaRPr lang="en-US" sz="2250" i="0" cap="none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indent="457200"/>
            <a:endParaRPr lang="en-US" sz="2250" i="0" cap="none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416685" y="4351655"/>
            <a:ext cx="95802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Programação neste ambiente depende muito de </a:t>
            </a:r>
            <a:r>
              <a:rPr lang="en-US" sz="2400"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ferramentas específicas</a:t>
            </a:r>
            <a:r>
              <a:rPr lang="en-US" sz="2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 e documentação dos sistemas alvo. Linguagens (Java/C++/Swift/Python)</a:t>
            </a:r>
            <a:endParaRPr lang="en-US" sz="2400" i="0" cap="none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endParaRPr lang="en-US" sz="2400" i="0" cap="none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"/>
          <p:cNvSpPr txBox="1"/>
          <p:nvPr>
            <p:ph type="body" idx="4294967295"/>
          </p:nvPr>
        </p:nvSpPr>
        <p:spPr>
          <a:xfrm>
            <a:off x="734695" y="558800"/>
            <a:ext cx="4999990" cy="525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8" tIns="35718" rIns="35718" bIns="35718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venir"/>
              <a:buNone/>
            </a:pPr>
            <a:r>
              <a:rPr lang="en-US" sz="3200">
                <a:solidFill>
                  <a:schemeClr val="tx1"/>
                </a:solidFill>
                <a:latin typeface="Calibri" panose="020F0502020204030204" charset="0"/>
                <a:ea typeface="Oswald Regular"/>
                <a:cs typeface="Calibri" panose="020F0502020204030204" charset="0"/>
                <a:sym typeface="Oswald Regular"/>
              </a:rPr>
              <a:t>Web App</a:t>
            </a:r>
            <a:endParaRPr lang="en-US" sz="3200">
              <a:solidFill>
                <a:schemeClr val="tx1"/>
              </a:solidFill>
              <a:latin typeface="Calibri" panose="020F0502020204030204" charset="0"/>
              <a:ea typeface="Oswald Regular"/>
              <a:cs typeface="Calibri" panose="020F0502020204030204" charset="0"/>
              <a:sym typeface="Oswald Regular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226185" y="1682750"/>
            <a:ext cx="9511665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400" b="1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Web Apps</a:t>
            </a:r>
            <a:r>
              <a:rPr lang="en-US" sz="2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 - Se comportam similar a um aplicativo híbrido, é executado por um </a:t>
            </a:r>
            <a:r>
              <a:rPr lang="en-US" sz="2400" u="sng"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navegador</a:t>
            </a:r>
            <a:r>
              <a:rPr lang="en-US" sz="2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 e tem alta compatibilidade, já que pode ser executado por meio de qualquer dispositivo com acesso à internet.</a:t>
            </a:r>
            <a:endParaRPr lang="en-US" sz="2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indent="457200"/>
            <a:r>
              <a:rPr lang="en-US" sz="2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Linguagens (HTML/JavaScript/Java/PHP)</a:t>
            </a:r>
            <a:endParaRPr lang="en-US" sz="2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</p:txBody>
      </p:sp>
      <p:pic>
        <p:nvPicPr>
          <p:cNvPr id="109" name="Picture 108"/>
          <p:cNvPicPr/>
          <p:nvPr/>
        </p:nvPicPr>
        <p:blipFill>
          <a:blip r:embed="rId1">
            <a:lum contrast="30000"/>
          </a:blip>
          <a:stretch>
            <a:fillRect/>
          </a:stretch>
        </p:blipFill>
        <p:spPr>
          <a:xfrm>
            <a:off x="4352290" y="3850005"/>
            <a:ext cx="3738245" cy="23926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"/>
          <p:cNvSpPr txBox="1"/>
          <p:nvPr>
            <p:ph type="body" idx="4294967295"/>
          </p:nvPr>
        </p:nvSpPr>
        <p:spPr>
          <a:xfrm>
            <a:off x="548640" y="556260"/>
            <a:ext cx="4999990" cy="525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8" tIns="35718" rIns="35718" bIns="35718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venir"/>
              <a:buNone/>
            </a:pPr>
            <a:r>
              <a:rPr lang="en-US" sz="3200">
                <a:solidFill>
                  <a:schemeClr val="tx1"/>
                </a:solidFill>
                <a:latin typeface="Calibri" panose="020F0502020204030204" charset="0"/>
                <a:ea typeface="Oswald Regular"/>
                <a:cs typeface="Calibri" panose="020F0502020204030204" charset="0"/>
                <a:sym typeface="Oswald Regular"/>
              </a:rPr>
              <a:t>Jogos Eletrônicos</a:t>
            </a:r>
            <a:endParaRPr lang="en-US" sz="3200">
              <a:solidFill>
                <a:schemeClr val="tx1"/>
              </a:solidFill>
              <a:latin typeface="Calibri" panose="020F0502020204030204" charset="0"/>
              <a:ea typeface="Oswald Regular"/>
              <a:cs typeface="Calibri" panose="020F0502020204030204" charset="0"/>
              <a:sym typeface="Oswald Regular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869599" y="1641703"/>
            <a:ext cx="8452842" cy="2037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53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É uma aplicação com </a:t>
            </a:r>
            <a:r>
              <a:rPr lang="en-US" sz="2530" u="sng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muita interação do usuário</a:t>
            </a:r>
            <a:r>
              <a:rPr lang="en-US" sz="253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 (jogador). Não se pode atribuir apenas à finalidade de entretenimento.</a:t>
            </a:r>
            <a:endParaRPr lang="en-US" sz="253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endParaRPr lang="en-US" sz="253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r>
              <a:rPr lang="en-US" sz="253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Muito dependente de uma </a:t>
            </a:r>
            <a:r>
              <a:rPr lang="en-US" sz="2530" b="1"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Game Engine</a:t>
            </a:r>
            <a:r>
              <a:rPr lang="en-US" sz="253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 (Motor Gráfico).</a:t>
            </a:r>
            <a:endParaRPr lang="en-US" sz="253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530" i="0" u="none" strike="noStrike" cap="none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Linguagens (C++/C#/Python/JavaScript)</a:t>
            </a:r>
            <a:endParaRPr lang="en-US" sz="2530" i="0" u="none" strike="noStrike" cap="none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</p:txBody>
      </p:sp>
      <p:pic>
        <p:nvPicPr>
          <p:cNvPr id="3" name="Picture 2" descr="gam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02313" y="4238923"/>
            <a:ext cx="2229743" cy="167253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 descr="unit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159" y="4079528"/>
            <a:ext cx="2825353" cy="1893987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"/>
          <p:cNvSpPr txBox="1"/>
          <p:nvPr>
            <p:ph type="body" idx="4294967295"/>
          </p:nvPr>
        </p:nvSpPr>
        <p:spPr>
          <a:xfrm>
            <a:off x="548640" y="556260"/>
            <a:ext cx="4999990" cy="525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8" tIns="35718" rIns="35718" bIns="35718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venir"/>
              <a:buNone/>
            </a:pPr>
            <a:r>
              <a:rPr lang="en-US" sz="3200">
                <a:solidFill>
                  <a:schemeClr val="tx1"/>
                </a:solidFill>
                <a:latin typeface="Calibri" panose="020F0502020204030204" charset="0"/>
                <a:ea typeface="Oswald Regular"/>
                <a:cs typeface="Calibri" panose="020F0502020204030204" charset="0"/>
                <a:sym typeface="Oswald Regular"/>
              </a:rPr>
              <a:t>Jogos Eletrônicos - Definição</a:t>
            </a:r>
            <a:endParaRPr lang="en-US" sz="3200">
              <a:solidFill>
                <a:schemeClr val="tx1"/>
              </a:solidFill>
              <a:latin typeface="Calibri" panose="020F0502020204030204" charset="0"/>
              <a:ea typeface="Oswald Regular"/>
              <a:cs typeface="Calibri" panose="020F0502020204030204" charset="0"/>
              <a:sym typeface="Oswald Regular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548640" y="1616075"/>
            <a:ext cx="11205845" cy="21018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90000"/>
              </a:lnSpc>
            </a:pPr>
            <a:r>
              <a:rPr lang="en-US" sz="4000">
                <a:solidFill>
                  <a:schemeClr val="accent6">
                    <a:lumMod val="75000"/>
                  </a:schemeClr>
                </a:solidFill>
                <a:sym typeface="+mn-ea"/>
              </a:rPr>
              <a:t>Videogames </a:t>
            </a:r>
            <a:endParaRPr lang="en-US" sz="4000">
              <a:solidFill>
                <a:schemeClr val="accent6">
                  <a:lumMod val="75000"/>
                </a:schemeClr>
              </a:solidFill>
              <a:sym typeface="+mn-ea"/>
            </a:endParaRPr>
          </a:p>
          <a:p>
            <a:pPr algn="ctr">
              <a:lnSpc>
                <a:spcPct val="90000"/>
              </a:lnSpc>
            </a:pPr>
            <a:endParaRPr lang="en-US" sz="3200">
              <a:sym typeface="+mn-ea"/>
            </a:endParaRPr>
          </a:p>
          <a:p>
            <a:pPr algn="ctr">
              <a:lnSpc>
                <a:spcPct val="90000"/>
              </a:lnSpc>
            </a:pPr>
            <a:r>
              <a:rPr lang="en-US" sz="3200">
                <a:solidFill>
                  <a:schemeClr val="bg2">
                    <a:lumMod val="25000"/>
                  </a:schemeClr>
                </a:solidFill>
                <a:sym typeface="+mn-ea"/>
              </a:rPr>
              <a:t>“ Soft Real-Time Interactive Agent-Based Computer</a:t>
            </a:r>
            <a:endParaRPr lang="en-US" sz="3200">
              <a:solidFill>
                <a:schemeClr val="bg2">
                  <a:lumMod val="25000"/>
                </a:schemeClr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3200">
                <a:solidFill>
                  <a:schemeClr val="bg2">
                    <a:lumMod val="25000"/>
                  </a:schemeClr>
                </a:solidFill>
                <a:sym typeface="+mn-ea"/>
              </a:rPr>
              <a:t>Simulations “</a:t>
            </a:r>
            <a:endParaRPr lang="en-US" sz="3200" i="0" cap="none">
              <a:solidFill>
                <a:schemeClr val="bg2">
                  <a:lumMod val="25000"/>
                </a:schemeClr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+mn-ea"/>
            </a:endParaRPr>
          </a:p>
        </p:txBody>
      </p:sp>
      <p:pic>
        <p:nvPicPr>
          <p:cNvPr id="104" name="Picture 103"/>
          <p:cNvPicPr/>
          <p:nvPr/>
        </p:nvPicPr>
        <p:blipFill>
          <a:blip r:embed="rId1"/>
          <a:stretch>
            <a:fillRect/>
          </a:stretch>
        </p:blipFill>
        <p:spPr>
          <a:xfrm>
            <a:off x="4644390" y="4297045"/>
            <a:ext cx="3014980" cy="1682750"/>
          </a:xfrm>
          <a:prstGeom prst="rect">
            <a:avLst/>
          </a:prstGeom>
          <a:noFill/>
          <a:ln w="952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640080" y="478790"/>
            <a:ext cx="58019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/>
              <a:t>Firmware (Software Embarcado)</a:t>
            </a:r>
            <a:endParaRPr lang="en-US" sz="3200"/>
          </a:p>
        </p:txBody>
      </p:sp>
      <p:sp>
        <p:nvSpPr>
          <p:cNvPr id="3" name="Text Box 2"/>
          <p:cNvSpPr txBox="1"/>
          <p:nvPr/>
        </p:nvSpPr>
        <p:spPr>
          <a:xfrm>
            <a:off x="775335" y="1638935"/>
            <a:ext cx="1057275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O </a:t>
            </a:r>
            <a:r>
              <a:rPr lang="en-US" sz="2400" i="1"/>
              <a:t>firmware</a:t>
            </a:r>
            <a:r>
              <a:rPr lang="en-US" sz="2400"/>
              <a:t> é o Software programado para rodar em uma plataforma específica microcontrolada.</a:t>
            </a: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Tradicionalmente utiliza linguagens de mais </a:t>
            </a:r>
            <a:r>
              <a:rPr lang="en-US" sz="2400" b="1">
                <a:solidFill>
                  <a:schemeClr val="accent6">
                    <a:lumMod val="75000"/>
                  </a:schemeClr>
                </a:solidFill>
              </a:rPr>
              <a:t>baixo nível</a:t>
            </a:r>
            <a:r>
              <a:rPr lang="en-US" sz="2400"/>
              <a:t> (C, Assembly);</a:t>
            </a: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Recentemente vêm se popularizando </a:t>
            </a:r>
            <a:r>
              <a:rPr lang="en-US" sz="2400" i="1"/>
              <a:t>firmwares</a:t>
            </a:r>
            <a:r>
              <a:rPr lang="en-US" sz="2400"/>
              <a:t> com linguagens mais </a:t>
            </a:r>
            <a:r>
              <a:rPr lang="en-US" sz="2400" b="1">
                <a:solidFill>
                  <a:schemeClr val="accent6">
                    <a:lumMod val="75000"/>
                  </a:schemeClr>
                </a:solidFill>
              </a:rPr>
              <a:t>abstratas </a:t>
            </a:r>
            <a:r>
              <a:rPr lang="en-US" sz="2400"/>
              <a:t>(C++, Python);</a:t>
            </a:r>
            <a:endParaRPr lang="en-US" sz="2400"/>
          </a:p>
        </p:txBody>
      </p:sp>
      <p:pic>
        <p:nvPicPr>
          <p:cNvPr id="106" name="Picture 105"/>
          <p:cNvPicPr/>
          <p:nvPr/>
        </p:nvPicPr>
        <p:blipFill>
          <a:blip r:embed="rId1">
            <a:lum contrast="66000"/>
          </a:blip>
          <a:stretch>
            <a:fillRect/>
          </a:stretch>
        </p:blipFill>
        <p:spPr>
          <a:xfrm>
            <a:off x="4712970" y="4315460"/>
            <a:ext cx="2766060" cy="20745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Exercícios (Em Dupla)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00000"/>
              </a:lnSpc>
            </a:pPr>
            <a:r>
              <a:rPr lang="en-US"/>
              <a:t>1) Você foi contratado para desenvolver o novo portal do aluno da ETE “FMC”. Este portal deve ser acessível por qualquer tipo de aparelho (celular, computador, tablet, geladeira). Qual tipo de Software você utilizaria? Explique.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2) Qual a diferença entre um aplicativo móvel nativo e um web app?</a:t>
            </a:r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Exercícios (Em Dupla)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3) É possível um Aplicativo ser transformado em um Web App? E o contrário?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4) Você foi contratado para desenvolver um aplicativo para dois novos Sistemas Operacionais: Andery Systems e Gatti Enterprise. Quais seriam seus primeiros passos antes de começar de fato o código do aplicativo?</a:t>
            </a:r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Exercícios (Em Dupla)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5) O que diferencia um aplicativo móvel de outros tipos de aplicativos gerais?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6) Pesquise e cite um tipo de Software que não foi citado no material. Dê um exemplo de aplicação dele.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Introdução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O que é Software?</a:t>
            </a:r>
            <a:endParaRPr lang="en-US"/>
          </a:p>
          <a:p>
            <a:r>
              <a:rPr lang="en-US"/>
              <a:t>Quantos tipos diferentes você consegue citar?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Exercícios (Em Dupla)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7) Crie um produto eletrônico fictício e liste todos os tipos de software que devem integrá-lo para seu funcionamento. Ex:</a:t>
            </a:r>
            <a:endParaRPr lang="en-US"/>
          </a:p>
          <a:p>
            <a:endParaRPr lang="en-US"/>
          </a:p>
          <a:p>
            <a:r>
              <a:rPr lang="en-US" altLang="en-US"/>
              <a:t>Produto: Geladeira Inteligente</a:t>
            </a:r>
            <a:endParaRPr lang="en-US" altLang="en-US"/>
          </a:p>
          <a:p>
            <a:r>
              <a:rPr lang="en-US" altLang="en-US"/>
              <a:t>Firmware: Controla sensores de temperatura.</a:t>
            </a:r>
            <a:endParaRPr lang="en-US" altLang="en-US"/>
          </a:p>
          <a:p>
            <a:r>
              <a:rPr lang="en-US" altLang="en-US"/>
              <a:t>App Mobile: Permite ver os itens da geladeira pelo celular.</a:t>
            </a:r>
            <a:endParaRPr lang="en-US" altLang="en-US"/>
          </a:p>
          <a:p>
            <a:r>
              <a:rPr lang="en-US" altLang="en-US"/>
              <a:t>Web App: Acesso remoto pelo navegador.</a:t>
            </a:r>
            <a:endParaRPr lang="en-US" altLang="en-US"/>
          </a:p>
          <a:p>
            <a:r>
              <a:rPr lang="en-US" altLang="en-US"/>
              <a:t>Software de Sistema: Sistema operacional interno da geladeira.</a:t>
            </a:r>
            <a:endParaRPr lang="en-US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>
                <a:solidFill>
                  <a:schemeClr val="tx1"/>
                </a:solidFill>
              </a:rPr>
              <a:t>Definição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262870" cy="4351655"/>
          </a:xfrm>
        </p:spPr>
        <p:txBody>
          <a:bodyPr>
            <a:normAutofit lnSpcReduction="10000"/>
          </a:bodyPr>
          <a:p>
            <a:pPr marL="0" indent="0" algn="ctr">
              <a:lnSpc>
                <a:spcPct val="120000"/>
              </a:lnSpc>
              <a:buNone/>
            </a:pPr>
            <a:r>
              <a:rPr lang="en-US" sz="3200" b="1">
                <a:solidFill>
                  <a:schemeClr val="accent6"/>
                </a:solidFill>
              </a:rPr>
              <a:t>Software</a:t>
            </a:r>
            <a:r>
              <a:rPr lang="en-US" sz="3200">
                <a:solidFill>
                  <a:schemeClr val="tx1"/>
                </a:solidFill>
                <a:latin typeface="Calibri" panose="020F0502020204030204" charset="0"/>
                <a:ea typeface="Oswald Regular"/>
                <a:cs typeface="Calibri" panose="020F0502020204030204" charset="0"/>
                <a:sym typeface="Oswald Regular"/>
              </a:rPr>
              <a:t>: Conjunto de instruções e componentes que compõem um sistema específico ou genérico que realiza uma automatização de processos em um hardware.</a:t>
            </a:r>
            <a:endParaRPr sz="3200">
              <a:solidFill>
                <a:schemeClr val="tx1"/>
              </a:solidFill>
              <a:latin typeface="Calibri" panose="020F0502020204030204" charset="0"/>
              <a:ea typeface="Oswald Regular"/>
              <a:cs typeface="Calibri" panose="020F0502020204030204" charset="0"/>
              <a:sym typeface="Oswald Regular"/>
            </a:endParaRPr>
          </a:p>
          <a:p>
            <a:pPr marL="0" indent="0" algn="ctr">
              <a:buNone/>
            </a:pPr>
            <a:endParaRPr lang="en-US"/>
          </a:p>
          <a:p>
            <a:pPr marL="0" indent="0" algn="ctr">
              <a:buNone/>
            </a:pPr>
            <a:endParaRPr lang="en-US"/>
          </a:p>
        </p:txBody>
      </p:sp>
      <p:pic>
        <p:nvPicPr>
          <p:cNvPr id="105" name="Picture 104"/>
          <p:cNvPicPr/>
          <p:nvPr/>
        </p:nvPicPr>
        <p:blipFill>
          <a:blip/>
          <a:stretch>
            <a:fillRect/>
          </a:stretch>
        </p:blipFill>
        <p:spPr>
          <a:xfrm>
            <a:off x="5905500" y="3238500"/>
            <a:ext cx="381000" cy="381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Content Placeholder 100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674235" y="3780790"/>
            <a:ext cx="2843530" cy="28435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Os Tipos de Software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pPr>
              <a:lnSpc>
                <a:spcPct val="120000"/>
              </a:lnSpc>
            </a:pPr>
            <a:r>
              <a:rPr lang="en-US"/>
              <a:t>Softwares de Sistema;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Aplicativos;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Mobile (Aplicativo Móvel);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Web App (Aplicativo Web);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Firmware (Software Embarcado);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Jogos Eletrônicos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Os Tipos de Software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pPr>
              <a:lnSpc>
                <a:spcPct val="120000"/>
              </a:lnSpc>
            </a:pPr>
            <a:r>
              <a:rPr lang="en-US"/>
              <a:t>Softwares de Sistema;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Aplicativos;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Mobile (Aplicativo Móvel);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Web App (Aplicativo Web);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Firmware (Software Embarcado);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Jogos Eletrônicos</a:t>
            </a:r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H="1">
            <a:off x="3673475" y="2839085"/>
            <a:ext cx="4791710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>
            <a:off x="5228590" y="4083685"/>
            <a:ext cx="3205480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3924300" y="5408930"/>
            <a:ext cx="4478655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6149975" y="4745990"/>
            <a:ext cx="2273935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" name="Text Box 7"/>
          <p:cNvSpPr txBox="1"/>
          <p:nvPr/>
        </p:nvSpPr>
        <p:spPr>
          <a:xfrm>
            <a:off x="8806815" y="3252470"/>
            <a:ext cx="2077085" cy="10382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 b="1">
                <a:solidFill>
                  <a:schemeClr val="accent6">
                    <a:lumMod val="75000"/>
                  </a:schemeClr>
                </a:solidFill>
              </a:rPr>
              <a:t>Trabalharemos com estes tipos ao longo do curso de DS</a:t>
            </a:r>
            <a:endParaRPr lang="en-US" sz="24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6229985" y="371475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3o Trimestre</a:t>
            </a:r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6229985" y="24307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1o Trimestre</a:t>
            </a:r>
            <a:endParaRPr lang="en-US"/>
          </a:p>
        </p:txBody>
      </p:sp>
      <p:sp>
        <p:nvSpPr>
          <p:cNvPr id="11" name="Text Box 10"/>
          <p:cNvSpPr txBox="1"/>
          <p:nvPr/>
        </p:nvSpPr>
        <p:spPr>
          <a:xfrm>
            <a:off x="6995795" y="433387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Ana Letícia</a:t>
            </a:r>
            <a:endParaRPr lang="en-US"/>
          </a:p>
        </p:txBody>
      </p:sp>
      <p:sp>
        <p:nvSpPr>
          <p:cNvPr id="12" name="Text Box 11"/>
          <p:cNvSpPr txBox="1"/>
          <p:nvPr/>
        </p:nvSpPr>
        <p:spPr>
          <a:xfrm>
            <a:off x="6581775" y="50393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2o Trimestre</a:t>
            </a: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Os Tipos de Software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83545" cy="4351655"/>
          </a:xfrm>
        </p:spPr>
        <p:txBody>
          <a:bodyPr/>
          <a:p>
            <a:pPr marL="0" indent="0">
              <a:lnSpc>
                <a:spcPct val="120000"/>
              </a:lnSpc>
              <a:buNone/>
            </a:pPr>
            <a:r>
              <a:rPr lang="en-US" sz="2400"/>
              <a:t>Isto é só um resumo, a </a:t>
            </a:r>
            <a:r>
              <a:rPr lang="en-US" sz="2400" b="1">
                <a:solidFill>
                  <a:schemeClr val="accent6"/>
                </a:solidFill>
              </a:rPr>
              <a:t>lista completa</a:t>
            </a:r>
            <a:r>
              <a:rPr lang="en-US" sz="2400"/>
              <a:t> de tipos de </a:t>
            </a:r>
            <a:r>
              <a:rPr lang="en-US" sz="2400" i="1"/>
              <a:t>Software </a:t>
            </a:r>
            <a:r>
              <a:rPr lang="en-US" sz="2400"/>
              <a:t>é gigantesca!</a:t>
            </a:r>
            <a:endParaRPr lang="en-US" sz="2400"/>
          </a:p>
          <a:p>
            <a:pPr marL="0" indent="457200">
              <a:lnSpc>
                <a:spcPct val="120000"/>
              </a:lnSpc>
              <a:buNone/>
            </a:pPr>
            <a:r>
              <a:rPr lang="en-US" sz="2000"/>
              <a:t>- </a:t>
            </a:r>
            <a:r>
              <a:rPr lang="en-US" sz="2000" i="1"/>
              <a:t>Atividade extra</a:t>
            </a:r>
            <a:r>
              <a:rPr lang="en-US" sz="2000"/>
              <a:t>: Utilize o ChatGPT para listar todos os tipos e subtipos de </a:t>
            </a:r>
            <a:r>
              <a:rPr lang="en-US" sz="2000" i="1"/>
              <a:t>Software</a:t>
            </a:r>
            <a:r>
              <a:rPr lang="en-US" sz="2000"/>
              <a:t>.</a:t>
            </a:r>
            <a:endParaRPr lang="en-US" sz="2000"/>
          </a:p>
        </p:txBody>
      </p:sp>
      <p:pic>
        <p:nvPicPr>
          <p:cNvPr id="103" name="Picture 102"/>
          <p:cNvPicPr/>
          <p:nvPr/>
        </p:nvPicPr>
        <p:blipFill>
          <a:blip r:embed="rId1"/>
          <a:stretch>
            <a:fillRect/>
          </a:stretch>
        </p:blipFill>
        <p:spPr>
          <a:xfrm>
            <a:off x="4572000" y="3631565"/>
            <a:ext cx="3048000" cy="2286000"/>
          </a:xfrm>
          <a:prstGeom prst="rect">
            <a:avLst/>
          </a:prstGeom>
          <a:noFill/>
          <a:ln w="9525"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"/>
          <p:cNvSpPr txBox="1"/>
          <p:nvPr>
            <p:ph type="subTitle" idx="1"/>
          </p:nvPr>
        </p:nvSpPr>
        <p:spPr>
          <a:xfrm>
            <a:off x="682625" y="452120"/>
            <a:ext cx="9144000" cy="776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8" tIns="35718" rIns="35718" bIns="35718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venir"/>
              <a:buNone/>
            </a:pPr>
            <a:r>
              <a:rPr lang="en-US" sz="3515">
                <a:solidFill>
                  <a:schemeClr val="tx1"/>
                </a:solidFill>
                <a:latin typeface="Calibri" panose="020F0502020204030204" charset="0"/>
                <a:ea typeface="Oswald Regular"/>
                <a:cs typeface="Calibri" panose="020F0502020204030204" charset="0"/>
                <a:sym typeface="Oswald Regular"/>
              </a:rPr>
              <a:t>Software de Sistema</a:t>
            </a:r>
            <a:endParaRPr lang="en-US" sz="3515">
              <a:solidFill>
                <a:schemeClr val="tx1"/>
              </a:solidFill>
              <a:latin typeface="Calibri" panose="020F0502020204030204" charset="0"/>
              <a:ea typeface="Oswald Regular"/>
              <a:cs typeface="Calibri" panose="020F0502020204030204" charset="0"/>
              <a:sym typeface="Oswald Regular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682625" y="1814195"/>
            <a:ext cx="10424795" cy="42849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 panose="020B0604020202020204" pitchFamily="34" charset="0"/>
              <a:buChar char="•"/>
            </a:pPr>
            <a:r>
              <a:rPr lang="en-US" sz="3200" b="1"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Sistema Operacional</a:t>
            </a:r>
            <a:r>
              <a:rPr lang="en-US" sz="3200">
                <a:solidFill>
                  <a:schemeClr val="accent6">
                    <a:lumMod val="75000"/>
                  </a:schemeClr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:</a:t>
            </a:r>
            <a:r>
              <a:rPr lang="en-US" sz="3200">
                <a:solidFill>
                  <a:schemeClr val="accent6">
                    <a:lumMod val="75000"/>
                  </a:schemeClr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en-US" sz="2800">
                <a:solidFill>
                  <a:schemeClr val="tx1"/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Software de função abrangente que gerencia um sistema de hardware e seus microprocessos. </a:t>
            </a:r>
            <a:endParaRPr lang="en-US" sz="2800">
              <a:solidFill>
                <a:schemeClr val="tx1"/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8001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6">
                    <a:lumMod val="75000"/>
                  </a:schemeClr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Exemplos: Windows Vista, Ubuntu, Chrome OS, Symbian, Android, Fuchsia.</a:t>
            </a:r>
            <a:endParaRPr lang="en-US" sz="3200" b="0" i="0" u="none" strike="noStrike" cap="none">
              <a:solidFill>
                <a:schemeClr val="accent6">
                  <a:lumMod val="75000"/>
                </a:schemeClr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 panose="020B0604020202020204" pitchFamily="34" charset="0"/>
              <a:buChar char="•"/>
            </a:pPr>
            <a:endParaRPr lang="en-US" sz="3200" b="0" i="0" u="none" strike="noStrike" cap="none">
              <a:solidFill>
                <a:schemeClr val="accent6">
                  <a:lumMod val="75000"/>
                </a:schemeClr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 panose="020B0604020202020204" pitchFamily="34" charset="0"/>
              <a:buChar char="•"/>
            </a:pPr>
            <a:r>
              <a:rPr lang="en-US" sz="3200" b="1"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Programa Utilitário</a:t>
            </a:r>
            <a:r>
              <a:rPr lang="en-US" sz="3200">
                <a:solidFill>
                  <a:schemeClr val="accent6">
                    <a:lumMod val="75000"/>
                  </a:schemeClr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:</a:t>
            </a:r>
            <a:r>
              <a:rPr lang="en-US" sz="3200">
                <a:solidFill>
                  <a:schemeClr val="accent6">
                    <a:lumMod val="75000"/>
                  </a:schemeClr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en-US" sz="2800">
                <a:solidFill>
                  <a:schemeClr val="tx1"/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Software de função específica que compõe o sistema operacional e tem atribuições mais diretas à componentes de hardwares. </a:t>
            </a:r>
            <a:endParaRPr lang="en-US" sz="2800">
              <a:solidFill>
                <a:schemeClr val="tx1"/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8001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6">
                    <a:lumMod val="75000"/>
                  </a:schemeClr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Exemplo: WinRAR, Adobe Flash, Daemon Tools.</a:t>
            </a:r>
            <a:endParaRPr lang="en-US" sz="3200" b="0" i="0" u="none" strike="noStrike" cap="none">
              <a:solidFill>
                <a:schemeClr val="accent6">
                  <a:lumMod val="75000"/>
                </a:schemeClr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endParaRPr lang="en-US" sz="3200" b="0" i="0" u="none" strike="noStrike" cap="none">
              <a:solidFill>
                <a:schemeClr val="accent6">
                  <a:lumMod val="75000"/>
                </a:schemeClr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"/>
          <p:cNvSpPr txBox="1"/>
          <p:nvPr>
            <p:ph type="subTitle" idx="1"/>
          </p:nvPr>
        </p:nvSpPr>
        <p:spPr>
          <a:xfrm>
            <a:off x="682625" y="452120"/>
            <a:ext cx="9144000" cy="776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8" tIns="35718" rIns="35718" bIns="35718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venir"/>
              <a:buNone/>
            </a:pPr>
            <a:r>
              <a:rPr lang="en-US" sz="3515">
                <a:solidFill>
                  <a:schemeClr val="tx1"/>
                </a:solidFill>
                <a:latin typeface="Calibri" panose="020F0502020204030204" charset="0"/>
                <a:ea typeface="Oswald Regular"/>
                <a:cs typeface="Calibri" panose="020F0502020204030204" charset="0"/>
                <a:sym typeface="Oswald Regular"/>
              </a:rPr>
              <a:t>Software de Sistema - Arquitetura</a:t>
            </a:r>
            <a:endParaRPr lang="en-US" sz="3515">
              <a:solidFill>
                <a:schemeClr val="tx1"/>
              </a:solidFill>
              <a:latin typeface="Calibri" panose="020F0502020204030204" charset="0"/>
              <a:ea typeface="Oswald Regular"/>
              <a:cs typeface="Calibri" panose="020F0502020204030204" charset="0"/>
              <a:sym typeface="Oswald Regular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682625" y="1814195"/>
            <a:ext cx="10424795" cy="42849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 panose="020B0604020202020204" pitchFamily="34" charset="0"/>
              <a:buChar char="•"/>
            </a:pPr>
            <a:r>
              <a:rPr lang="en-US" sz="3200" b="1"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Importante</a:t>
            </a:r>
            <a:r>
              <a:rPr lang="en-US" sz="3200">
                <a:solidFill>
                  <a:schemeClr val="accent6">
                    <a:lumMod val="75000"/>
                  </a:schemeClr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:</a:t>
            </a:r>
            <a:r>
              <a:rPr lang="en-US" sz="3200">
                <a:solidFill>
                  <a:schemeClr val="accent6">
                    <a:lumMod val="75000"/>
                  </a:schemeClr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en-US" sz="2800">
                <a:solidFill>
                  <a:schemeClr val="tx1"/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No desenvolvimento de qualquer software de sistema, é preciso conhecer a arquitetura alvo na qual ele será instalado. Exemplo: o tipo de processador, o tamanho de barramento no qual os dados trafegarão etc.</a:t>
            </a:r>
            <a:endParaRPr lang="en-US" sz="2800">
              <a:solidFill>
                <a:schemeClr val="tx1"/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 panose="020B0604020202020204" pitchFamily="34" charset="0"/>
              <a:buChar char="•"/>
            </a:pPr>
            <a:endParaRPr lang="en-US" sz="3200" b="0" i="0" u="none" strike="noStrike" cap="none">
              <a:solidFill>
                <a:schemeClr val="accent6">
                  <a:lumMod val="75000"/>
                </a:schemeClr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 panose="020B0604020202020204" pitchFamily="34" charset="0"/>
              <a:buChar char="•"/>
            </a:pPr>
            <a:endParaRPr lang="en-US" sz="3200" b="0" i="0" u="none" strike="noStrike" cap="none">
              <a:solidFill>
                <a:schemeClr val="accent6">
                  <a:lumMod val="75000"/>
                </a:schemeClr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 panose="020B0604020202020204" pitchFamily="34" charset="0"/>
              <a:buChar char="•"/>
            </a:pPr>
            <a:r>
              <a:rPr lang="en-US" sz="3200" b="0" i="0" u="none" strike="noStrike" cap="none">
                <a:solidFill>
                  <a:schemeClr val="accent6">
                    <a:lumMod val="75000"/>
                  </a:schemeClr>
                </a:solidFill>
                <a:latin typeface="Calibri" panose="020F0502020204030204" charset="0"/>
                <a:ea typeface="Helvetica Neue" panose="020B0604020202020204"/>
                <a:cs typeface="Calibri" panose="020F0502020204030204" charset="0"/>
                <a:sym typeface="Helvetica Neue" panose="020B0604020202020204"/>
              </a:rPr>
              <a:t>O segredo aqui é buscar documentações do sistema!</a:t>
            </a:r>
            <a:endParaRPr lang="en-US" sz="3200" b="0" i="0" u="none" strike="noStrike" cap="none">
              <a:solidFill>
                <a:schemeClr val="accent6">
                  <a:lumMod val="75000"/>
                </a:schemeClr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"/>
          <p:cNvSpPr txBox="1"/>
          <p:nvPr>
            <p:ph type="subTitle" idx="1"/>
          </p:nvPr>
        </p:nvSpPr>
        <p:spPr>
          <a:xfrm>
            <a:off x="682625" y="452120"/>
            <a:ext cx="9144000" cy="776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8" tIns="35718" rIns="35718" bIns="35718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venir"/>
              <a:buNone/>
            </a:pPr>
            <a:r>
              <a:rPr lang="en-US" sz="3515">
                <a:solidFill>
                  <a:schemeClr val="tx1"/>
                </a:solidFill>
                <a:latin typeface="Calibri" panose="020F0502020204030204" charset="0"/>
                <a:ea typeface="Oswald Regular"/>
                <a:cs typeface="Calibri" panose="020F0502020204030204" charset="0"/>
                <a:sym typeface="Oswald Regular"/>
              </a:rPr>
              <a:t>Software de Sistema - Arquitetura</a:t>
            </a:r>
            <a:endParaRPr lang="en-US" sz="3515">
              <a:solidFill>
                <a:schemeClr val="tx1"/>
              </a:solidFill>
              <a:latin typeface="Calibri" panose="020F0502020204030204" charset="0"/>
              <a:ea typeface="Oswald Regular"/>
              <a:cs typeface="Calibri" panose="020F0502020204030204" charset="0"/>
              <a:sym typeface="Oswald Regular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682625" y="1814195"/>
            <a:ext cx="10424795" cy="42849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marR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 panose="020B0604020202020204" pitchFamily="34" charset="0"/>
              <a:buChar char="•"/>
            </a:pPr>
            <a:endParaRPr lang="en-US" sz="3200" b="0" i="0" cap="none">
              <a:solidFill>
                <a:schemeClr val="accent6">
                  <a:lumMod val="75000"/>
                </a:schemeClr>
              </a:solidFill>
              <a:latin typeface="Calibri" panose="020F0502020204030204" charset="0"/>
              <a:ea typeface="Helvetica Neue" panose="020B0604020202020204"/>
              <a:cs typeface="Calibri" panose="020F0502020204030204" charset="0"/>
              <a:sym typeface="Helvetica Neue" panose="020B0604020202020204"/>
            </a:endParaRPr>
          </a:p>
        </p:txBody>
      </p:sp>
      <p:pic>
        <p:nvPicPr>
          <p:cNvPr id="107" name="Picture 106"/>
          <p:cNvPicPr/>
          <p:nvPr/>
        </p:nvPicPr>
        <p:blipFill>
          <a:blip r:embed="rId1"/>
          <a:stretch>
            <a:fillRect/>
          </a:stretch>
        </p:blipFill>
        <p:spPr>
          <a:xfrm>
            <a:off x="1028065" y="1709420"/>
            <a:ext cx="9733915" cy="42792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4690</Words>
  <Application>WPS Presentation</Application>
  <PresentationFormat>Widescreen</PresentationFormat>
  <Paragraphs>168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Arial</vt:lpstr>
      <vt:lpstr>SimSun</vt:lpstr>
      <vt:lpstr>Wingdings</vt:lpstr>
      <vt:lpstr>Arial</vt:lpstr>
      <vt:lpstr>Avenir</vt:lpstr>
      <vt:lpstr>Segoe Print</vt:lpstr>
      <vt:lpstr>Helvetica Neue Light</vt:lpstr>
      <vt:lpstr>Calibri</vt:lpstr>
      <vt:lpstr>Oswald Regular</vt:lpstr>
      <vt:lpstr>Helvetica Neue</vt:lpstr>
      <vt:lpstr>Calibri Light</vt:lpstr>
      <vt:lpstr>Microsoft YaHei</vt:lpstr>
      <vt:lpstr>Arial Unicode MS</vt:lpstr>
      <vt:lpstr>Office Theme</vt:lpstr>
      <vt:lpstr>Tipos de Software</vt:lpstr>
      <vt:lpstr>Introdução</vt:lpstr>
      <vt:lpstr>Definição</vt:lpstr>
      <vt:lpstr>Os Tipos de Software</vt:lpstr>
      <vt:lpstr>Os Tipos de Software</vt:lpstr>
      <vt:lpstr>Os Tipos de Software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Exercícios (Em Dupla)</vt:lpstr>
      <vt:lpstr>Exercícios (Em Dupla)</vt:lpstr>
      <vt:lpstr>Exercícios (Em Dupla)</vt:lpstr>
      <vt:lpstr>Exercícios (Em Dupla)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à Segurança</dc:title>
  <dc:creator/>
  <cp:lastModifiedBy>danie</cp:lastModifiedBy>
  <cp:revision>120</cp:revision>
  <dcterms:created xsi:type="dcterms:W3CDTF">2023-08-10T13:53:00Z</dcterms:created>
  <dcterms:modified xsi:type="dcterms:W3CDTF">2025-02-14T12:15:00Z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D63BA5DD4BF8486AB8389B44DE71A700_11</vt:lpwstr>
  </property>
  <property fmtid="{D5CDD505-2E9C-101B-9397-08002B2CF9AE}" pid="3" name="KSOProductBuildVer">
    <vt:lpwstr>1033-12.2.0.19805</vt:lpwstr>
  </property>
</Properties>
</file>

<file path=docProps/thumbnail.jpeg>
</file>